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1" r:id="rId3"/>
    <p:sldId id="272" r:id="rId4"/>
    <p:sldId id="273" r:id="rId5"/>
    <p:sldId id="267" r:id="rId6"/>
    <p:sldId id="268" r:id="rId7"/>
    <p:sldId id="269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16" r:id="rId24"/>
    <p:sldId id="275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119"/>
    <a:srgbClr val="330E42"/>
    <a:srgbClr val="999966"/>
    <a:srgbClr val="DBDBDB"/>
    <a:srgbClr val="6633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5F9-A82C-40AB-B8E5-DE69631568E6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63D37-DF59-473F-B433-CBE95EC8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92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91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4043" y="3251327"/>
            <a:ext cx="6047423" cy="163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0"/>
              </a:lnSpc>
            </a:pPr>
            <a:r>
              <a:rPr lang="ru-RU" sz="5400" spc="-5" dirty="0" smtClean="0">
                <a:latin typeface="Arial Narrow"/>
                <a:cs typeface="Arial Narrow"/>
              </a:rPr>
              <a:t>Обеспечение качества образования</a:t>
            </a:r>
            <a:endParaRPr sz="5400" dirty="0">
              <a:latin typeface="Arial Narrow"/>
              <a:cs typeface="Arial Narrow"/>
            </a:endParaRPr>
          </a:p>
        </p:txBody>
      </p:sp>
      <p:pic>
        <p:nvPicPr>
          <p:cNvPr id="1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76500"/>
            <a:ext cx="9144381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bject 3"/>
          <p:cNvSpPr/>
          <p:nvPr/>
        </p:nvSpPr>
        <p:spPr>
          <a:xfrm>
            <a:off x="0" y="0"/>
            <a:ext cx="3384709" cy="1816100"/>
          </a:xfrm>
          <a:custGeom>
            <a:avLst/>
            <a:gdLst/>
            <a:ahLst/>
            <a:cxnLst/>
            <a:rect l="l" t="t" r="r" b="b"/>
            <a:pathLst>
              <a:path w="4512945" h="2895600">
                <a:moveTo>
                  <a:pt x="4512641" y="0"/>
                </a:moveTo>
                <a:lnTo>
                  <a:pt x="0" y="0"/>
                </a:lnTo>
                <a:lnTo>
                  <a:pt x="0" y="2895600"/>
                </a:lnTo>
                <a:lnTo>
                  <a:pt x="3171190" y="2895600"/>
                </a:lnTo>
                <a:lnTo>
                  <a:pt x="4512641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2494026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A3A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4190238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49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5886450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7582662" y="0"/>
            <a:ext cx="1561623" cy="1816100"/>
          </a:xfrm>
          <a:custGeom>
            <a:avLst/>
            <a:gdLst/>
            <a:ahLst/>
            <a:cxnLst/>
            <a:rect l="l" t="t" r="r" b="b"/>
            <a:pathLst>
              <a:path w="2082165" h="2895600">
                <a:moveTo>
                  <a:pt x="2081783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081783" y="2895600"/>
                </a:lnTo>
                <a:lnTo>
                  <a:pt x="2081783" y="0"/>
                </a:lnTo>
                <a:close/>
              </a:path>
            </a:pathLst>
          </a:custGeom>
          <a:solidFill>
            <a:srgbClr val="330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Holder 4"/>
          <p:cNvSpPr>
            <a:spLocks noGrp="1"/>
          </p:cNvSpPr>
          <p:nvPr>
            <p:ph type="ftr" sz="quarter" idx="4294967295"/>
          </p:nvPr>
        </p:nvSpPr>
        <p:spPr>
          <a:xfrm>
            <a:off x="2494026" y="641578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Национальный исследовательский 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Томский государственный университет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2017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81" y="1936750"/>
            <a:ext cx="914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ЦИКЛ ОБУЧАЮЩИХ СЕМИНАРОВ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НА ОСНОВЕ ОБМЕНА ОПЫТОМ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uLogo.png"/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3" y="120650"/>
            <a:ext cx="1219200" cy="1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406780"/>
            <a:ext cx="896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МОТИВАЦИЯ ПРЕПОДАВАТЕЛЯ ???</a:t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505" y="1695398"/>
            <a:ext cx="54932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330E42"/>
                </a:solidFill>
              </a:rPr>
              <a:t>1.МАТЕРИАЛЬНО</a:t>
            </a:r>
            <a:endParaRPr lang="ru-RU" sz="32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(деньги)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32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2. МОРАЛЬНО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(почет и уважение)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32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3.САМОУТВЕРЖДЕНИЕ</a:t>
            </a:r>
          </a:p>
          <a:p>
            <a:pPr marL="457200" lvl="0" indent="-457200" algn="ctr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330E42"/>
                </a:solidFill>
              </a:rPr>
              <a:t/>
            </a:r>
            <a:br>
              <a:rPr lang="ru-RU" sz="1400" b="1" dirty="0">
                <a:solidFill>
                  <a:srgbClr val="330E42"/>
                </a:solidFill>
              </a:rPr>
            </a:br>
            <a:r>
              <a:rPr lang="ru-RU" sz="2000" b="1" dirty="0">
                <a:solidFill>
                  <a:srgbClr val="330E42"/>
                </a:solidFill>
              </a:rPr>
              <a:t/>
            </a:r>
            <a:br>
              <a:rPr lang="ru-RU" sz="2000" b="1" dirty="0">
                <a:solidFill>
                  <a:srgbClr val="330E42"/>
                </a:solidFill>
              </a:rPr>
            </a:br>
            <a:endParaRPr lang="ru-RU" b="1" dirty="0">
              <a:solidFill>
                <a:srgbClr val="330E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406780"/>
            <a:ext cx="896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ОПРЕДЕЛЯЕМ ЛУЧШИХ!!!</a:t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990" y="1376276"/>
            <a:ext cx="784746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1.Ежегодное (</a:t>
            </a:r>
            <a:r>
              <a:rPr lang="ru-RU" sz="3200" b="1" dirty="0" err="1">
                <a:solidFill>
                  <a:srgbClr val="330E42"/>
                </a:solidFill>
              </a:rPr>
              <a:t>посеместровое</a:t>
            </a:r>
            <a:r>
              <a:rPr lang="ru-RU" sz="3200" b="1" dirty="0">
                <a:solidFill>
                  <a:srgbClr val="330E42"/>
                </a:solidFill>
              </a:rPr>
              <a:t>) анкетирование студентов по качеству получаемых знаний.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2400" b="1" u="sng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330E42"/>
                </a:solidFill>
              </a:rPr>
              <a:t>А именно: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Умение донести материал;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Качество и способы проведения занятий;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Личные качества преподавателя;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Наличие и уровень обратной связи»</a:t>
            </a:r>
          </a:p>
          <a:p>
            <a:pPr marL="742950" lvl="0" indent="-742950">
              <a:spcBef>
                <a:spcPct val="0"/>
              </a:spcBef>
              <a:defRPr/>
            </a:pPr>
            <a:endParaRPr lang="ru-RU" sz="24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2. Уровень успеваемости  в группах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44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4400" b="1" dirty="0">
              <a:solidFill>
                <a:srgbClr val="330E42"/>
              </a:solidFill>
            </a:endParaRPr>
          </a:p>
          <a:p>
            <a:pPr marL="457200" lvl="0" indent="-45720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330E42"/>
                </a:solidFill>
              </a:rPr>
              <a:t/>
            </a:r>
            <a:br>
              <a:rPr lang="ru-RU" sz="20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endParaRPr lang="ru-RU" sz="2800" b="1" dirty="0">
              <a:solidFill>
                <a:srgbClr val="330E42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b="1" dirty="0">
              <a:solidFill>
                <a:srgbClr val="330E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8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406780"/>
            <a:ext cx="896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ОПРЕДЕЛЯЕМ ЛУЧШИХ!!!</a:t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990" y="1376276"/>
            <a:ext cx="784746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1.Ежегодное (</a:t>
            </a:r>
            <a:r>
              <a:rPr lang="ru-RU" sz="3200" b="1" dirty="0" err="1">
                <a:solidFill>
                  <a:srgbClr val="330E42"/>
                </a:solidFill>
              </a:rPr>
              <a:t>посеместровое</a:t>
            </a:r>
            <a:r>
              <a:rPr lang="ru-RU" sz="3200" b="1" dirty="0">
                <a:solidFill>
                  <a:srgbClr val="330E42"/>
                </a:solidFill>
              </a:rPr>
              <a:t>) анкетирование студентов по качеству получаемых знаний.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2400" b="1" u="sng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330E42"/>
                </a:solidFill>
              </a:rPr>
              <a:t>А именно: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Умение донести материал;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Качество и способы проведения занятий;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Личные качества преподавателя;</a:t>
            </a:r>
          </a:p>
          <a:p>
            <a:pPr marL="742950" lvl="0" indent="-742950">
              <a:spcBef>
                <a:spcPct val="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330E42"/>
                </a:solidFill>
              </a:rPr>
              <a:t>Наличие и уровень обратной связи»</a:t>
            </a:r>
          </a:p>
          <a:p>
            <a:pPr marL="742950" lvl="0" indent="-742950">
              <a:spcBef>
                <a:spcPct val="0"/>
              </a:spcBef>
              <a:defRPr/>
            </a:pPr>
            <a:endParaRPr lang="ru-RU" sz="24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0E42"/>
                </a:solidFill>
              </a:rPr>
              <a:t>2. Уровень успеваемости  в группах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44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4400" b="1" dirty="0">
              <a:solidFill>
                <a:srgbClr val="330E42"/>
              </a:solidFill>
            </a:endParaRPr>
          </a:p>
          <a:p>
            <a:pPr marL="457200" lvl="0" indent="-45720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330E42"/>
                </a:solidFill>
              </a:rPr>
              <a:t/>
            </a:r>
            <a:br>
              <a:rPr lang="ru-RU" sz="20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endParaRPr lang="ru-RU" sz="2800" b="1" dirty="0">
              <a:solidFill>
                <a:srgbClr val="330E42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b="1" dirty="0">
              <a:solidFill>
                <a:srgbClr val="330E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9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896" y="570552"/>
            <a:ext cx="6407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ПООЩРЯЕМ ЛУЧШИХ!!!</a:t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9242" y="1540048"/>
            <a:ext cx="6987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endParaRPr lang="ru-RU" sz="2800" b="1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800" b="1" u="sng" dirty="0">
                <a:solidFill>
                  <a:srgbClr val="330E42"/>
                </a:solidFill>
              </a:rPr>
              <a:t>МАТЕРИАЛЬНО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330E42"/>
                </a:solidFill>
              </a:rPr>
              <a:t> (лучшим преподавателям на кафедре-двойной оклад на год).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ru-RU" sz="2800" b="1" u="sng" dirty="0">
              <a:solidFill>
                <a:srgbClr val="330E42"/>
              </a:solidFill>
            </a:endParaRP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800" b="1" u="sng" dirty="0">
                <a:solidFill>
                  <a:srgbClr val="330E42"/>
                </a:solidFill>
              </a:rPr>
              <a:t>МОРАЛЬНО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330E42"/>
                </a:solidFill>
              </a:rPr>
              <a:t> (введение специальных званий, рангов</a:t>
            </a:r>
            <a:r>
              <a:rPr lang="ru-RU" sz="2800" b="1" dirty="0" smtClean="0">
                <a:solidFill>
                  <a:srgbClr val="330E42"/>
                </a:solidFill>
              </a:rPr>
              <a:t>).</a:t>
            </a:r>
            <a:endParaRPr lang="ru-RU" sz="2400" b="1" dirty="0">
              <a:solidFill>
                <a:srgbClr val="330E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10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8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409433"/>
            <a:ext cx="7833815" cy="1557834"/>
          </a:xfrm>
        </p:spPr>
        <p:txBody>
          <a:bodyPr>
            <a:normAutofit fontScale="90000"/>
          </a:bodyPr>
          <a:lstStyle/>
          <a:p>
            <a:pPr algn="ctr" fontAlgn="b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Неспешный </a:t>
            </a:r>
            <a:r>
              <a:rPr lang="ru-RU" b="1" dirty="0"/>
              <a:t>успешный </a:t>
            </a:r>
            <a:r>
              <a:rPr lang="ru-RU" b="1" dirty="0" smtClean="0"/>
              <a:t>практикум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ВНИМАНИЕ!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НИКОЛАЕНКО ВЛАДИМИР НИКОЛАЕВИЧ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Военная кафедра, ИВО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Старший преподаватель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21448-Ful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137" y="2089214"/>
            <a:ext cx="4164464" cy="3123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3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563665"/>
            <a:ext cx="7833815" cy="13019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Свадебный букет: мифы и реальность</a:t>
            </a:r>
            <a:endParaRPr lang="ru-RU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823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ЯМБУРОВ МИХАИЛ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</a:t>
            </a:r>
            <a:endParaRPr lang="ru-RU" alt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кандидат 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биологических наук,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доцент кафедры сельскохозяйственной биологии БИ ТГУ,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заведующий лабораторией тропических и субтропических растений </a:t>
            </a:r>
            <a:r>
              <a:rPr lang="ru-RU" sz="1700" dirty="0" err="1">
                <a:solidFill>
                  <a:schemeClr val="bg1">
                    <a:lumMod val="65000"/>
                  </a:schemeClr>
                </a:solidFill>
              </a:rPr>
              <a:t>СибБС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ru-RU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85" y="2401971"/>
            <a:ext cx="4479775" cy="31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900113" y="333375"/>
            <a:ext cx="7786687" cy="1584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ru-RU" sz="2400" b="1" kern="0" dirty="0" smtClean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Мастер-класс </a:t>
            </a:r>
            <a:r>
              <a:rPr lang="ru-RU" sz="2400" b="1" kern="0" dirty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«Практическая флористика: </a:t>
            </a:r>
            <a:br>
              <a:rPr lang="ru-RU" sz="2400" b="1" kern="0" dirty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2400" b="1" kern="0" dirty="0">
                <a:solidFill>
                  <a:srgbClr val="A3A1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техники создания свадебного букета»</a:t>
            </a:r>
            <a: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</a:br>
            <a: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>Дисциплины: «</a:t>
            </a:r>
            <a:r>
              <a:rPr lang="ru-RU" sz="2000" b="1" kern="0" dirty="0" err="1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>Фитодизайн</a:t>
            </a:r>
            <a:r>
              <a:rPr lang="ru-RU" sz="2000" b="1" kern="0" dirty="0">
                <a:solidFill>
                  <a:srgbClr val="A3A119"/>
                </a:solidFill>
                <a:effectLst/>
                <a:cs typeface="Arial" panose="020B0604020202020204" pitchFamily="34" charset="0"/>
              </a:rPr>
              <a:t>», «Комнатное цветоводство и флористика» </a:t>
            </a:r>
            <a:endParaRPr lang="ru-RU" altLang="ru-RU" sz="2000" b="1" kern="0" dirty="0">
              <a:solidFill>
                <a:srgbClr val="A3A119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28650" y="2130903"/>
            <a:ext cx="8515350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altLang="ru-RU" sz="1600" b="1" kern="0" dirty="0">
              <a:solidFill>
                <a:srgbClr val="330E4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00112" y="2375297"/>
            <a:ext cx="7786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0" dirty="0">
                <a:solidFill>
                  <a:srgbClr val="330E42"/>
                </a:solidFill>
                <a:cs typeface="Arial" panose="020B0604020202020204" pitchFamily="34" charset="0"/>
              </a:rPr>
              <a:t>Цель мастер-класса: демонстрация техник создания свадебного букета (букет в линейной технике, каскадный букет на портбукете) и получение практического опыта создания свадебного букета </a:t>
            </a:r>
            <a:r>
              <a:rPr lang="ru-RU" sz="2000" b="1" kern="0" dirty="0" err="1">
                <a:solidFill>
                  <a:srgbClr val="330E42"/>
                </a:solidFill>
                <a:cs typeface="Arial" panose="020B0604020202020204" pitchFamily="34" charset="0"/>
              </a:rPr>
              <a:t>гламелии</a:t>
            </a:r>
            <a:r>
              <a:rPr 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0" y="3828036"/>
            <a:ext cx="3183730" cy="26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</a:t>
            </a:r>
            <a:endParaRPr lang="ru-RU" b="1" dirty="0">
              <a:solidFill>
                <a:srgbClr val="663366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3368"/>
          <a:stretch/>
        </p:blipFill>
        <p:spPr>
          <a:xfrm>
            <a:off x="-1" y="-1"/>
            <a:ext cx="9147891" cy="5410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445" y="5762798"/>
            <a:ext cx="8255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Свадебный букет – главный флористический элемент свадьбы</a:t>
            </a:r>
            <a:endParaRPr lang="ru-RU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" y="1267158"/>
            <a:ext cx="2197915" cy="51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Круглый</a:t>
            </a:r>
            <a:endParaRPr lang="ru-RU" sz="16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" y="228600"/>
            <a:ext cx="9143999" cy="845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разнообразием свадебных </a:t>
            </a:r>
            <a:endParaRPr lang="ru-RU" sz="2800" b="1" dirty="0" smtClean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букетов</a:t>
            </a:r>
            <a:endParaRPr lang="ru-RU" sz="2800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321655" y="1264248"/>
            <a:ext cx="2301092" cy="53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Каскадный</a:t>
            </a:r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www.svadba-bukety.ru/assets/images/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3028"/>
            <a:ext cx="2321654" cy="2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2"/>
          <a:stretch/>
        </p:blipFill>
        <p:spPr bwMode="auto">
          <a:xfrm>
            <a:off x="4622747" y="1778830"/>
            <a:ext cx="2334601" cy="24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12966" r="24043" b="4636"/>
          <a:stretch/>
        </p:blipFill>
        <p:spPr bwMode="auto">
          <a:xfrm>
            <a:off x="6957348" y="1778830"/>
            <a:ext cx="2173705" cy="24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76" y="1778830"/>
            <a:ext cx="2381250" cy="24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640450" y="6290031"/>
            <a:ext cx="2385348" cy="3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Гламелия</a:t>
            </a:r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r="9128"/>
          <a:stretch/>
        </p:blipFill>
        <p:spPr>
          <a:xfrm>
            <a:off x="1711446" y="4212686"/>
            <a:ext cx="2243356" cy="2100740"/>
          </a:xfrm>
          <a:prstGeom prst="rect">
            <a:avLst/>
          </a:prstGeom>
        </p:spPr>
      </p:pic>
      <p:pic>
        <p:nvPicPr>
          <p:cNvPr id="22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>
          <a:xfrm>
            <a:off x="5054037" y="4226215"/>
            <a:ext cx="2194558" cy="2073682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5000770" y="6290031"/>
            <a:ext cx="2301092" cy="37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Авангардный</a:t>
            </a:r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4531921" y="1264248"/>
            <a:ext cx="2385348" cy="50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6896707" y="1257161"/>
            <a:ext cx="2207214" cy="53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330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Креативный</a:t>
            </a:r>
            <a:endParaRPr lang="ru-RU" sz="1800" b="1" dirty="0">
              <a:solidFill>
                <a:srgbClr val="330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73136"/>
            <a:ext cx="9076267" cy="66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</a:t>
            </a:r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студентами техник создания свадебного букета</a:t>
            </a:r>
            <a:endParaRPr lang="ru-RU" sz="2800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5" r="11519" b="19324"/>
          <a:stretch/>
        </p:blipFill>
        <p:spPr bwMode="auto">
          <a:xfrm>
            <a:off x="299973" y="1185333"/>
            <a:ext cx="8598494" cy="51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СЕКРЕТЫ ПРАКТИЧЕСКИХ ЗАНЯТИЙ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/>
          <a:lstStyle/>
          <a:p>
            <a:r>
              <a:rPr lang="ru-RU" dirty="0" smtClean="0"/>
              <a:t>Конкурс «Лучшие образовательные практики ТГУ-2016» Номинация </a:t>
            </a:r>
            <a:r>
              <a:rPr lang="ru-RU" dirty="0" smtClean="0"/>
              <a:t>«Лучший мастер-класс/практикум»</a:t>
            </a:r>
            <a:endParaRPr lang="ru-RU" dirty="0"/>
          </a:p>
        </p:txBody>
      </p:sp>
      <p:pic>
        <p:nvPicPr>
          <p:cNvPr id="5" name="Picture 2" descr="http://crko.tsu.ru/upload/bank-of-luccis-pract/photo/%D0%AF%D0%BC%D0%B1%D1%83%D1%80%D0%BE%D0%B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2401770"/>
            <a:ext cx="1583142" cy="19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rko.tsu.ru/upload/bank-of-luccis-pract/photo/%D0%A5%D1%80%D0%BE%D0%BC%D1%8B%D1%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259056"/>
            <a:ext cx="1573587" cy="19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rko.tsu.ru/upload/bank-of-luccis-pract/photo/%D0%9D%D0%B8%D0%BA%D0%BE%D0%BB%D0%B0%D0%B5%D0%BD%D0%BA%D0%B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56"/>
            <a:ext cx="1578565" cy="19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69579"/>
              </p:ext>
            </p:extLst>
          </p:nvPr>
        </p:nvGraphicFramePr>
        <p:xfrm>
          <a:off x="589671" y="1244001"/>
          <a:ext cx="3723022" cy="2308860"/>
        </p:xfrm>
        <a:graphic>
          <a:graphicData uri="http://schemas.openxmlformats.org/drawingml/2006/table">
            <a:tbl>
              <a:tblPr/>
              <a:tblGrid>
                <a:gridCol w="3723022"/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Шаги по вовлечению студентов в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/>
                        </a:rPr>
                        <a:t>занятие</a:t>
                      </a:r>
                      <a:endParaRPr lang="en-US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Неспешный успешный практикум </a:t>
                      </a:r>
                      <a:endParaRPr lang="en-US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Свадебный букет: миф и реальность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5</a:t>
            </a:r>
          </a:p>
        </p:txBody>
      </p:sp>
      <p:pic>
        <p:nvPicPr>
          <p:cNvPr id="49" name="Picture 2" descr="C:\Users\Свиридова\Desktop\Новая папка (5)\20170412_175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667"/>
            <a:ext cx="9214546" cy="51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дзаголовок 2"/>
          <p:cNvSpPr txBox="1">
            <a:spLocks/>
          </p:cNvSpPr>
          <p:nvPr/>
        </p:nvSpPr>
        <p:spPr>
          <a:xfrm>
            <a:off x="0" y="173136"/>
            <a:ext cx="9076267" cy="66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</a:t>
            </a:r>
            <a:r>
              <a:rPr lang="ru-RU" sz="2800" b="1" dirty="0" smtClean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студентами техник создания свадебного букета</a:t>
            </a:r>
            <a:endParaRPr lang="ru-RU" sz="2800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90472"/>
            <a:ext cx="9076267" cy="66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Созданный студентами каскадный букет</a:t>
            </a:r>
            <a:endParaRPr lang="ru-RU" sz="2800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Свиридова\Desktop\Новая папка (5)\20170419_173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2" y="1137699"/>
            <a:ext cx="9166862" cy="51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69827" y="6484031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42537"/>
            <a:ext cx="9076267" cy="66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A3A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Ботанический сад - ресурсный центр уникального флористического материала</a:t>
            </a:r>
            <a:endParaRPr lang="ru-RU" sz="2800" b="1" dirty="0">
              <a:solidFill>
                <a:srgbClr val="A3A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Свиридова\Desktop\Новая папка (5)\20170418_1452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r="24374"/>
          <a:stretch/>
        </p:blipFill>
        <p:spPr bwMode="auto">
          <a:xfrm>
            <a:off x="300256" y="1132763"/>
            <a:ext cx="2913677" cy="30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Бесценная Галин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 bwMode="auto">
          <a:xfrm>
            <a:off x="4562161" y="4205812"/>
            <a:ext cx="2276301" cy="22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День Города_2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10" y="4205812"/>
            <a:ext cx="2390603" cy="22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Органис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32606"/>
            <a:ext cx="3063922" cy="30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F:\Ямбуров Д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02" y="1132763"/>
            <a:ext cx="2006768" cy="30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77660" y="6547725"/>
            <a:ext cx="206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err="1" smtClean="0">
                <a:solidFill>
                  <a:srgbClr val="330E42"/>
                </a:solidFill>
              </a:rPr>
              <a:t>Ямбуров</a:t>
            </a:r>
            <a:r>
              <a:rPr lang="ru-RU" sz="1200" b="1" dirty="0" smtClean="0">
                <a:solidFill>
                  <a:srgbClr val="330E42"/>
                </a:solidFill>
              </a:rPr>
              <a:t> М.С.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1355235"/>
            <a:ext cx="7833815" cy="1301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Свадебный букет: мифы и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реальность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823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ЯМБУРОВ МИХАИЛ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</a:t>
            </a:r>
            <a:endParaRPr lang="ru-RU" alt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кандидат 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биологических наук,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доцент кафедры сельскохозяйственной биологии БИ ТГУ,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заведующий лабораторией тропических и субтропических растений </a:t>
            </a:r>
            <a:r>
              <a:rPr lang="ru-RU" sz="1700" dirty="0" err="1">
                <a:solidFill>
                  <a:schemeClr val="bg1">
                    <a:lumMod val="65000"/>
                  </a:schemeClr>
                </a:solidFill>
              </a:rPr>
              <a:t>СибБС</a:t>
            </a: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ru-RU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47" y="2887254"/>
            <a:ext cx="3551727" cy="2484001"/>
          </a:xfrm>
          <a:prstGeom prst="rect">
            <a:avLst/>
          </a:prstGeom>
        </p:spPr>
      </p:pic>
      <p:pic>
        <p:nvPicPr>
          <p:cNvPr id="6" name="Picture 7" descr="logo-ru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69" y="5783539"/>
            <a:ext cx="4859254" cy="7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1" y="5724312"/>
            <a:ext cx="1871422" cy="8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11" y="511223"/>
            <a:ext cx="7833815" cy="137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Шаги </a:t>
            </a:r>
            <a:r>
              <a:rPr lang="ru-RU" dirty="0"/>
              <a:t>по вовлечению студентов в занятие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858" y="2257568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ХРОМЫХ ВАДИМ ВАЛЕРЬЕВИЧ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Кафедра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географии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, ГГФ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http://ggf.tsu.ru/bitrix/templates/tsu2/img/head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8" y="4006658"/>
            <a:ext cx="5371768" cy="7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1. Заинтриговать!!!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1684020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dirty="0" smtClean="0"/>
              <a:t>Студент должен быть удивлён нетривиальным подходом к учебному курсу (занятию). Например, провести анкетирование на первом занятии, продемонстрировать впечатляющие результаты работ предшественников и т.п.</a:t>
            </a:r>
            <a:endParaRPr lang="ru-RU" altLang="ru-RU" sz="3200" dirty="0"/>
          </a:p>
        </p:txBody>
      </p:sp>
      <p:pic>
        <p:nvPicPr>
          <p:cNvPr id="163844" name="Picture 4" descr="MOHA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27868"/>
            <a:ext cx="259715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1447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2. Увлечь!!!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1603375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dirty="0" smtClean="0"/>
              <a:t>Студенту должно быть интересно на занятии. Этого можно добиться различными способами: непосредственное участие студента в каком-то действии, процессе с постоянно видимыми результатами, «ролевые» игры и т.п.</a:t>
            </a:r>
            <a:endParaRPr lang="ru-RU" altLang="ru-RU" sz="3200" dirty="0"/>
          </a:p>
        </p:txBody>
      </p:sp>
      <p:pic>
        <p:nvPicPr>
          <p:cNvPr id="5" name="Picture 6" descr="erm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7" y="2276475"/>
            <a:ext cx="2843555" cy="35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571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692150"/>
            <a:ext cx="8551228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3. Показать возможность использования полученных навыков в будущей работе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2406555"/>
            <a:ext cx="5867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dirty="0" smtClean="0"/>
              <a:t>Ничто так не стимулирует к обучению, как понимание возможности использования полученных умений и освоенных методов в будущей профессиональной деятельности</a:t>
            </a:r>
            <a:endParaRPr lang="ru-RU" alt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082">
            <a:off x="323850" y="3284538"/>
            <a:ext cx="254000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5089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692150"/>
            <a:ext cx="8543607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4. Держать во внимании (постоянный мониторинг)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1841242"/>
            <a:ext cx="572525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/>
              <a:t>Студент не должен «спать» на занятии, писать </a:t>
            </a:r>
            <a:r>
              <a:rPr lang="en-US" altLang="ru-RU" sz="2800" dirty="0" smtClean="0"/>
              <a:t>SMS</a:t>
            </a:r>
            <a:r>
              <a:rPr lang="ru-RU" altLang="ru-RU" sz="2800" dirty="0" smtClean="0"/>
              <a:t> или обсуждать маникюр соседки. Для этого преподаватель должен периодически задавать вопросы аудитории, контролировать ход выполнения задания каждым студентом, особенно </a:t>
            </a:r>
            <a:r>
              <a:rPr lang="ru-RU" altLang="ru-RU" sz="2800" dirty="0" err="1" smtClean="0"/>
              <a:t>акцен-тируясь</a:t>
            </a:r>
            <a:r>
              <a:rPr lang="ru-RU" altLang="ru-RU" sz="2800" dirty="0" smtClean="0"/>
              <a:t> на «скучающих»</a:t>
            </a:r>
            <a:endParaRPr lang="ru-RU" altLang="ru-RU" sz="2800" dirty="0"/>
          </a:p>
        </p:txBody>
      </p:sp>
      <p:pic>
        <p:nvPicPr>
          <p:cNvPr id="5" name="Picture 6" descr="саша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4" y="1903269"/>
            <a:ext cx="2647665" cy="39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8705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5. Дух соревнования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1621572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dirty="0" smtClean="0"/>
              <a:t>Очень хорошо вовлекает в занятие дух состязания, соперничества. Это может быть соперничество индивидуальное (например, на скорость выполнения, на поиск решения) или командное (например, в процессе «ролевой» игры)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4" y="2320120"/>
            <a:ext cx="2942514" cy="294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5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546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635865"/>
            <a:ext cx="7833815" cy="701615"/>
          </a:xfrm>
        </p:spPr>
        <p:txBody>
          <a:bodyPr>
            <a:normAutofit fontScale="90000"/>
          </a:bodyPr>
          <a:lstStyle/>
          <a:p>
            <a:pPr algn="ctr" fontAlgn="b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Неспешный </a:t>
            </a:r>
            <a:r>
              <a:rPr lang="ru-RU" b="1" dirty="0"/>
              <a:t>успешный практикум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НИКОЛАЕНКО ВЛАДИМИР НИКОЛАЕВИЧ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Военная кафедра, ИВО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Старший преподаватель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H:\21448-Ful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237" y="1640188"/>
            <a:ext cx="4763165" cy="3572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7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11366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 smtClean="0"/>
              <a:t>Шаг 6. Поощрять активность!!!</a:t>
            </a:r>
            <a:endParaRPr lang="ru-RU" altLang="ru-RU" sz="6600" b="1" dirty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132138" y="2133600"/>
            <a:ext cx="5867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3200" dirty="0" smtClean="0"/>
              <a:t>Студенты должны активно «соучаствовать» в происходящем, быть в «тонусе» (благодаря неожиданным вопросам преподавателя и постоянному мониторингу), помогать и подсказывать друг другу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2691664"/>
            <a:ext cx="2943225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2748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9112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400" b="1" dirty="0"/>
              <a:t>Результат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518660" y="1603376"/>
            <a:ext cx="448087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/>
              <a:t>Мотивированный на карьеру студент с «горящими глазами».</a:t>
            </a:r>
          </a:p>
          <a:p>
            <a:r>
              <a:rPr lang="ru-RU" altLang="ru-RU" sz="3200" dirty="0"/>
              <a:t>Образ преподавателя в глазах студента – </a:t>
            </a: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</a:t>
            </a:r>
            <a:r>
              <a:rPr lang="ru-RU" alt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dirty="0"/>
              <a:t>(</a:t>
            </a:r>
            <a:r>
              <a:rPr lang="ru-RU" altLang="ru-RU" sz="3200" dirty="0" err="1"/>
              <a:t>коуч</a:t>
            </a:r>
            <a:r>
              <a:rPr lang="ru-RU" altLang="ru-RU" sz="3200" dirty="0"/>
              <a:t>, </a:t>
            </a:r>
            <a:r>
              <a:rPr lang="ru-RU" altLang="ru-RU" sz="3200" dirty="0" err="1"/>
              <a:t>тьютор</a:t>
            </a:r>
            <a:r>
              <a:rPr lang="ru-RU" altLang="ru-RU" sz="3200" dirty="0"/>
              <a:t> и т.п. – нужное подчеркнуть</a:t>
            </a:r>
            <a:r>
              <a:rPr lang="ru-RU" altLang="ru-RU" sz="3200" dirty="0">
                <a:sym typeface="Wingdings" panose="05000000000000000000" pitchFamily="2" charset="2"/>
              </a:rPr>
              <a:t>), а не «надзиратель»-оценщик!</a:t>
            </a:r>
            <a:endParaRPr lang="ru-RU" altLang="ru-RU" sz="3200" dirty="0"/>
          </a:p>
        </p:txBody>
      </p:sp>
      <p:pic>
        <p:nvPicPr>
          <p:cNvPr id="1026" name="Picture 2" descr="Картинки по запросу студент с горящими глазами картин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1775459"/>
            <a:ext cx="4431665" cy="33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7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80" y="6549325"/>
            <a:ext cx="1351128" cy="27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Хромых В.В.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177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11" y="1131060"/>
            <a:ext cx="7833815" cy="137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Шаги </a:t>
            </a:r>
            <a:r>
              <a:rPr lang="ru-RU" dirty="0"/>
              <a:t>по вовлечению студентов в </a:t>
            </a:r>
            <a:r>
              <a:rPr lang="ru-RU" dirty="0" smtClean="0"/>
              <a:t>занятие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858" y="2729455"/>
            <a:ext cx="3234519" cy="1277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ХРОМЫХ ВАДИМ ВАЛЕРЬЕВИЧ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Кафедра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географии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, ГГФ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http://ggf.tsu.ru/bitrix/templates/tsu2/img/head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34" y="4676844"/>
            <a:ext cx="5371768" cy="7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СЕКРЕТЫ ПРАКТИЧЕСКИХ ЗАНЯТИЙ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/>
          <a:lstStyle/>
          <a:p>
            <a:r>
              <a:rPr lang="ru-RU" dirty="0" smtClean="0"/>
              <a:t>Конкурс «Лучшие образовательные практики ТГУ-2016» Номинация </a:t>
            </a:r>
            <a:r>
              <a:rPr lang="ru-RU" dirty="0" smtClean="0"/>
              <a:t>«Лучший мастер-класс/практикум»</a:t>
            </a:r>
            <a:endParaRPr lang="ru-RU" dirty="0"/>
          </a:p>
        </p:txBody>
      </p:sp>
      <p:pic>
        <p:nvPicPr>
          <p:cNvPr id="5" name="Picture 2" descr="http://crko.tsu.ru/upload/bank-of-luccis-pract/photo/%D0%AF%D0%BC%D0%B1%D1%83%D1%80%D0%BE%D0%B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2401770"/>
            <a:ext cx="1583142" cy="19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rko.tsu.ru/upload/bank-of-luccis-pract/photo/%D0%A5%D1%80%D0%BE%D0%BC%D1%8B%D1%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259056"/>
            <a:ext cx="1573587" cy="19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rko.tsu.ru/upload/bank-of-luccis-pract/photo/%D0%9D%D0%B8%D0%BA%D0%BE%D0%BB%D0%B0%D0%B5%D0%BD%D0%BA%D0%B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56"/>
            <a:ext cx="1578565" cy="19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9671" y="1244001"/>
          <a:ext cx="3723022" cy="2308860"/>
        </p:xfrm>
        <a:graphic>
          <a:graphicData uri="http://schemas.openxmlformats.org/drawingml/2006/table">
            <a:tbl>
              <a:tblPr/>
              <a:tblGrid>
                <a:gridCol w="3723022"/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Шаги по вовлечению студентов в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/>
                        </a:rPr>
                        <a:t>занятие</a:t>
                      </a:r>
                      <a:endParaRPr lang="en-US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Неспешный успешный практикум </a:t>
                      </a:r>
                      <a:endParaRPr lang="en-US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b="1" dirty="0">
                          <a:solidFill>
                            <a:schemeClr val="bg1"/>
                          </a:solidFill>
                          <a:effectLst/>
                        </a:rPr>
                        <a:t>Свадебный букет: миф и реальность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90" y="593276"/>
            <a:ext cx="7556313" cy="1116106"/>
          </a:xfrm>
        </p:spPr>
        <p:txBody>
          <a:bodyPr/>
          <a:lstStyle/>
          <a:p>
            <a:pPr lvl="0" algn="ctr">
              <a:defRPr/>
            </a:pPr>
            <a:r>
              <a:rPr lang="ru-RU" sz="4000" b="1" dirty="0">
                <a:solidFill>
                  <a:srgbClr val="A3A119"/>
                </a:solidFill>
              </a:rPr>
              <a:t>РЕЗУЛЬТАТ????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#1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79" y="6549325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631" y="2559693"/>
            <a:ext cx="551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0E42"/>
                </a:solidFill>
              </a:rPr>
              <a:t>1.Навыки</a:t>
            </a:r>
          </a:p>
          <a:p>
            <a:r>
              <a:rPr lang="ru-RU" sz="3200" dirty="0" smtClean="0">
                <a:solidFill>
                  <a:srgbClr val="330E42"/>
                </a:solidFill>
              </a:rPr>
              <a:t>2.Умения</a:t>
            </a:r>
          </a:p>
          <a:p>
            <a:r>
              <a:rPr lang="ru-RU" sz="3200" dirty="0" smtClean="0">
                <a:solidFill>
                  <a:srgbClr val="330E42"/>
                </a:solidFill>
              </a:rPr>
              <a:t>3.Компетенции</a:t>
            </a:r>
            <a:endParaRPr lang="ru-RU" sz="3200" dirty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3529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КАК ДОСТИЧЬ??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#2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971" y="1564774"/>
            <a:ext cx="5513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0E42"/>
                </a:solidFill>
              </a:rPr>
              <a:t>Занятия проводятся!</a:t>
            </a:r>
          </a:p>
          <a:p>
            <a:pPr algn="ctr"/>
            <a:endParaRPr lang="ru-RU" sz="4400" b="1" dirty="0" smtClean="0">
              <a:solidFill>
                <a:srgbClr val="330E42"/>
              </a:solidFill>
            </a:endParaRPr>
          </a:p>
          <a:p>
            <a:r>
              <a:rPr lang="ru-RU" sz="2800" dirty="0" smtClean="0">
                <a:solidFill>
                  <a:srgbClr val="330E42"/>
                </a:solidFill>
              </a:rPr>
              <a:t>1.Просто</a:t>
            </a:r>
          </a:p>
          <a:p>
            <a:r>
              <a:rPr lang="ru-RU" sz="2800" dirty="0" smtClean="0">
                <a:solidFill>
                  <a:srgbClr val="330E42"/>
                </a:solidFill>
              </a:rPr>
              <a:t>2.Понятно</a:t>
            </a:r>
          </a:p>
          <a:p>
            <a:r>
              <a:rPr lang="ru-RU" sz="2800" dirty="0" smtClean="0">
                <a:solidFill>
                  <a:srgbClr val="330E42"/>
                </a:solidFill>
              </a:rPr>
              <a:t>3.Доступно</a:t>
            </a:r>
            <a:endParaRPr lang="ru-RU" sz="2800" dirty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#3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5196" y="419248"/>
            <a:ext cx="4244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С ЧЕГО НАЧАТЬ?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928" y="1856095"/>
            <a:ext cx="57525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0E42"/>
                </a:solidFill>
              </a:rPr>
              <a:t>1.ТВЕРДОЕ ЗНАНИЕ ТЕОРИИ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2. ВАРИАЦИЯ ЗАДАНИЙ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3. МОТИВАЦИЯ СТУДЕНТА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 К ЗАНЯТИЮ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2000" b="1" dirty="0">
                <a:solidFill>
                  <a:srgbClr val="330E42"/>
                </a:solidFill>
              </a:rPr>
              <a:t>(интерес, полезность, необходимость)</a:t>
            </a:r>
            <a:endParaRPr lang="ru-RU" sz="3200" dirty="0">
              <a:solidFill>
                <a:srgbClr val="330E4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4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8" name="Прямоугольник 4"/>
          <p:cNvSpPr/>
          <p:nvPr/>
        </p:nvSpPr>
        <p:spPr>
          <a:xfrm>
            <a:off x="399580" y="233137"/>
            <a:ext cx="8352928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КАК ВЕСТИ</a:t>
            </a: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???</a:t>
            </a:r>
          </a:p>
          <a:p>
            <a:pPr algn="ctr"/>
            <a:endParaRPr lang="ru-RU" sz="28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3" y="1369369"/>
            <a:ext cx="842066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0E42"/>
                </a:solidFill>
              </a:rPr>
              <a:t>1.ПОНЯТНЫЕ ЗАДАНИЯ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2. РАБОТАЮТ ВСЕ!!!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3. ЛУЧШИЕ-ХУДШИМ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4. СВЯЗЬ С ПРОФЕССИЕЙ (желательно)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5.ОЦЕНИВАЮТСЯ ВСЕ!!!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6.СТУДЕНТЫ-КОНКУРЕНТЫ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2000" b="1" dirty="0">
                <a:solidFill>
                  <a:srgbClr val="999966"/>
                </a:solidFill>
              </a:rPr>
              <a:t>ОДИН ИЗ ЛЮБИМЫХ ВАРИАНТОВ</a:t>
            </a:r>
            <a:br>
              <a:rPr lang="ru-RU" sz="2000" b="1" dirty="0">
                <a:solidFill>
                  <a:srgbClr val="999966"/>
                </a:solidFill>
              </a:rPr>
            </a:br>
            <a:r>
              <a:rPr lang="ru-RU" sz="2000" b="1" dirty="0">
                <a:solidFill>
                  <a:srgbClr val="999966"/>
                </a:solidFill>
              </a:rPr>
              <a:t>ЗАНЯТИЕ-ТЕАТР,</a:t>
            </a:r>
            <a:br>
              <a:rPr lang="ru-RU" sz="2000" b="1" dirty="0">
                <a:solidFill>
                  <a:srgbClr val="999966"/>
                </a:solidFill>
              </a:rPr>
            </a:br>
            <a:r>
              <a:rPr lang="ru-RU" sz="2000" b="1" dirty="0">
                <a:solidFill>
                  <a:srgbClr val="999966"/>
                </a:solidFill>
              </a:rPr>
              <a:t> ПРЕПОДАВАТЕЛЬ-РЕЖИССЕР, СТУДЕНТЫ- АКТЕРЫ</a:t>
            </a:r>
            <a:r>
              <a:rPr lang="ru-RU" sz="1400" b="1" dirty="0">
                <a:solidFill>
                  <a:srgbClr val="00B050"/>
                </a:solidFill>
              </a:rPr>
              <a:t/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>
                <a:solidFill>
                  <a:srgbClr val="663366"/>
                </a:solidFill>
              </a:rPr>
              <a:t>5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58" name="Прямоугольник 4"/>
          <p:cNvSpPr/>
          <p:nvPr/>
        </p:nvSpPr>
        <p:spPr>
          <a:xfrm>
            <a:off x="399580" y="233137"/>
            <a:ext cx="83529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А ЧТО МЕШАЕТ?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363" y="1369369"/>
            <a:ext cx="842066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0E42"/>
                </a:solidFill>
              </a:rPr>
              <a:t/>
            </a:r>
            <a:br>
              <a:rPr lang="ru-RU" sz="20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ПРЕПОДАВАТЬ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или</a:t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 err="1">
                <a:solidFill>
                  <a:srgbClr val="330E42"/>
                </a:solidFill>
              </a:rPr>
              <a:t>препоДАВАТЬ</a:t>
            </a:r>
            <a:r>
              <a:rPr lang="ru-RU" sz="3200" b="1" dirty="0">
                <a:solidFill>
                  <a:srgbClr val="330E42"/>
                </a:solidFill>
              </a:rPr>
              <a:t/>
            </a:r>
            <a:br>
              <a:rPr lang="ru-RU" sz="3200" b="1" dirty="0">
                <a:solidFill>
                  <a:srgbClr val="330E42"/>
                </a:solidFill>
              </a:rPr>
            </a:br>
            <a:r>
              <a:rPr lang="ru-RU" sz="3200" b="1" dirty="0">
                <a:solidFill>
                  <a:srgbClr val="330E42"/>
                </a:solidFill>
              </a:rPr>
              <a:t>??????????????????????</a:t>
            </a:r>
            <a:r>
              <a:rPr lang="ru-RU" sz="2000" b="1" dirty="0">
                <a:solidFill>
                  <a:srgbClr val="330E42"/>
                </a:solidFill>
              </a:rPr>
              <a:t/>
            </a:r>
            <a:br>
              <a:rPr lang="ru-RU" sz="2000" b="1" dirty="0">
                <a:solidFill>
                  <a:srgbClr val="330E42"/>
                </a:solidFill>
              </a:rPr>
            </a:br>
            <a:r>
              <a:rPr lang="ru-RU" sz="1600" b="1" dirty="0">
                <a:solidFill>
                  <a:srgbClr val="330E42"/>
                </a:solidFill>
              </a:rPr>
              <a:t/>
            </a:r>
            <a:br>
              <a:rPr lang="ru-RU" sz="1600" b="1" dirty="0">
                <a:solidFill>
                  <a:srgbClr val="330E42"/>
                </a:solidFill>
              </a:rPr>
            </a:br>
            <a:r>
              <a:rPr lang="ru-RU" sz="2400" b="1" dirty="0">
                <a:solidFill>
                  <a:srgbClr val="330E42"/>
                </a:solidFill>
              </a:rPr>
              <a:t/>
            </a:r>
            <a:br>
              <a:rPr lang="ru-RU" sz="2400" b="1" dirty="0">
                <a:solidFill>
                  <a:srgbClr val="330E42"/>
                </a:solidFill>
              </a:rPr>
            </a:br>
            <a:endParaRPr lang="ru-RU" sz="3200" dirty="0">
              <a:solidFill>
                <a:srgbClr val="330E4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488907" y="6430123"/>
            <a:ext cx="65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66"/>
                </a:solidFill>
              </a:rPr>
              <a:t>#</a:t>
            </a:r>
            <a:r>
              <a:rPr lang="ru-RU" b="1" dirty="0" smtClean="0">
                <a:solidFill>
                  <a:srgbClr val="663366"/>
                </a:solidFill>
              </a:rPr>
              <a:t>6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0479" y="6476289"/>
            <a:ext cx="164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0E42"/>
                </a:solidFill>
              </a:rPr>
              <a:t>© </a:t>
            </a:r>
            <a:r>
              <a:rPr lang="ru-RU" sz="1200" b="1" dirty="0" smtClean="0">
                <a:solidFill>
                  <a:srgbClr val="330E42"/>
                </a:solidFill>
              </a:rPr>
              <a:t>Николаенко В.Н.</a:t>
            </a:r>
            <a:endParaRPr lang="ru-RU" sz="1200" b="1" dirty="0" smtClean="0">
              <a:solidFill>
                <a:srgbClr val="330E42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50874" y="1915668"/>
            <a:ext cx="7556313" cy="1399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rgbClr val="330E42"/>
                </a:solidFill>
              </a:rPr>
              <a:t/>
            </a:r>
            <a:br>
              <a:rPr lang="ru-RU" sz="2800" b="1" smtClean="0">
                <a:solidFill>
                  <a:srgbClr val="330E42"/>
                </a:solidFill>
              </a:rPr>
            </a:br>
            <a:r>
              <a:rPr lang="ru-RU" sz="2800" b="1" smtClean="0">
                <a:solidFill>
                  <a:srgbClr val="330E42"/>
                </a:solidFill>
              </a:rPr>
              <a:t> МОЛОДОЙ ПРЕПОДАВАТЕЛЬ</a:t>
            </a:r>
            <a:br>
              <a:rPr lang="ru-RU" sz="2800" b="1" smtClean="0">
                <a:solidFill>
                  <a:srgbClr val="330E42"/>
                </a:solidFill>
              </a:rPr>
            </a:br>
            <a:r>
              <a:rPr lang="ru-RU" sz="2000" b="1" smtClean="0">
                <a:solidFill>
                  <a:srgbClr val="330E42"/>
                </a:solidFill>
              </a:rPr>
              <a:t/>
            </a:r>
            <a:br>
              <a:rPr lang="ru-RU" sz="2000" b="1" smtClean="0">
                <a:solidFill>
                  <a:srgbClr val="330E42"/>
                </a:solidFill>
              </a:rPr>
            </a:br>
            <a:r>
              <a:rPr lang="ru-RU" sz="3200" b="1" smtClean="0">
                <a:solidFill>
                  <a:srgbClr val="330E42"/>
                </a:solidFill>
              </a:rPr>
              <a:t/>
            </a:r>
            <a:br>
              <a:rPr lang="ru-RU" sz="3200" b="1" smtClean="0">
                <a:solidFill>
                  <a:srgbClr val="330E42"/>
                </a:solidFill>
              </a:rPr>
            </a:br>
            <a:endParaRPr lang="ru-RU" sz="2800" b="1" dirty="0">
              <a:solidFill>
                <a:srgbClr val="330E42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50874" y="5291446"/>
            <a:ext cx="7556313" cy="8258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30E4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4" descr="C:\Documents and Settings\Lecturer\Рабочий стол\1.jpeg"/>
          <p:cNvPicPr/>
          <p:nvPr/>
        </p:nvPicPr>
        <p:blipFill>
          <a:blip r:embed="rId2" cstate="print"/>
          <a:srcRect l="30068" t="28372"/>
          <a:stretch>
            <a:fillRect/>
          </a:stretch>
        </p:blipFill>
        <p:spPr bwMode="auto">
          <a:xfrm>
            <a:off x="2799778" y="109728"/>
            <a:ext cx="2924366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Lecturer\Рабочий стол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66" y="3564636"/>
            <a:ext cx="2705100" cy="2552700"/>
          </a:xfrm>
          <a:prstGeom prst="rect">
            <a:avLst/>
          </a:prstGeom>
          <a:noFill/>
        </p:spPr>
      </p:pic>
      <p:pic>
        <p:nvPicPr>
          <p:cNvPr id="12" name="Picture 3" descr="C:\Documents and Settings\Lecturer\Рабочий стол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44" y="3564636"/>
            <a:ext cx="2696477" cy="2561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817</Words>
  <Application>Microsoft Office PowerPoint</Application>
  <PresentationFormat>On-screen Show (4:3)</PresentationFormat>
  <Paragraphs>178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Rockwell</vt:lpstr>
      <vt:lpstr>Times New Roman</vt:lpstr>
      <vt:lpstr>Wingdings</vt:lpstr>
      <vt:lpstr>Advantage</vt:lpstr>
      <vt:lpstr>PowerPoint Presentation</vt:lpstr>
      <vt:lpstr>СЕКРЕТЫ ПРАКТИЧЕСКИХ ЗАНЯТИЙ</vt:lpstr>
      <vt:lpstr> Неспешный успешный практикум </vt:lpstr>
      <vt:lpstr>РЕЗУЛЬТАТ????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Неспешный успешный практикум  СПАСИБО ЗА ВНИМАНИЕ! </vt:lpstr>
      <vt:lpstr>Свадебный букет: мифы и реальность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Свадебный букет: мифы и реальность  Благодарю за внимание!</vt:lpstr>
      <vt:lpstr>Шаги по вовлечению студентов в занятие </vt:lpstr>
      <vt:lpstr>Шаг 1. Заинтриговать!!!</vt:lpstr>
      <vt:lpstr>Шаг 2. Увлечь!!!</vt:lpstr>
      <vt:lpstr>Шаг 3. Показать возможность использования полученных навыков в будущей работе</vt:lpstr>
      <vt:lpstr>Шаг 4. Держать во внимании (постоянный мониторинг)</vt:lpstr>
      <vt:lpstr>Шаг 5. Дух соревнования</vt:lpstr>
      <vt:lpstr>Шаг 6. Поощрять активность!!!</vt:lpstr>
      <vt:lpstr>Результат</vt:lpstr>
      <vt:lpstr>Шаги по вовлечению студентов в занятие  СПАСИБО ЗА ВНИМАНИЕ! </vt:lpstr>
      <vt:lpstr>СЕКРЕТЫ ПРАКТИЧЕСКИХ ЗАНЯТИЙ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Кира Акимова</dc:creator>
  <cp:lastModifiedBy>Shcheglova Maria</cp:lastModifiedBy>
  <cp:revision>158</cp:revision>
  <dcterms:created xsi:type="dcterms:W3CDTF">2017-02-09T09:34:14Z</dcterms:created>
  <dcterms:modified xsi:type="dcterms:W3CDTF">2017-05-04T03:45:39Z</dcterms:modified>
</cp:coreProperties>
</file>